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14"/>
  </p:notesMasterIdLst>
  <p:sldIdLst>
    <p:sldId id="298" r:id="rId2"/>
    <p:sldId id="309" r:id="rId3"/>
    <p:sldId id="310" r:id="rId4"/>
    <p:sldId id="315" r:id="rId5"/>
    <p:sldId id="316" r:id="rId6"/>
    <p:sldId id="313" r:id="rId7"/>
    <p:sldId id="314" r:id="rId8"/>
    <p:sldId id="296" r:id="rId9"/>
    <p:sldId id="317" r:id="rId10"/>
    <p:sldId id="318" r:id="rId11"/>
    <p:sldId id="299" r:id="rId12"/>
    <p:sldId id="308" r:id="rId13"/>
  </p:sldIdLst>
  <p:sldSz cx="10080625" cy="7559675"/>
  <p:notesSz cx="7099300" cy="102346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F96"/>
    <a:srgbClr val="FF6600"/>
    <a:srgbClr val="88AEDC"/>
    <a:srgbClr val="7DA7D9"/>
    <a:srgbClr val="7FB3D7"/>
    <a:srgbClr val="70AAD2"/>
    <a:srgbClr val="71B1D1"/>
    <a:srgbClr val="9BBCFF"/>
    <a:srgbClr val="85A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>
        <p:scale>
          <a:sx n="66" d="100"/>
          <a:sy n="66" d="100"/>
        </p:scale>
        <p:origin x="-2802" y="-9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7"/>
        <p:guide pos="20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1263" y="1022350"/>
            <a:ext cx="4675187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82338" y="4871888"/>
            <a:ext cx="4937606" cy="389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2698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72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7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1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0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6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2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8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8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0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6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8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hyperlink" Target="http://www.google.ru/url?url=http://www.almattrud.ru:8090/home/-/asset_publisher/7FMkMcT0G9iw/event/id/1165287;jsessionid=E6CD10E2E5BDE8325EAA89888AB83DE1&amp;rct=j&amp;frm=1&amp;q=&amp;esrc=s&amp;sa=U&amp;ved=0ahUKEwiKkeuQ--zMAhUKiiwKHTB0CYEQwW4ILzAN&amp;sig2=tVZcrdqZk_wLXXV8x7xBbA&amp;usg=AFQjCNG6UMVWn6LoY6YMmWhEwQYKSZIfl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" y="-1589"/>
            <a:ext cx="10075863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672160" y="5292005"/>
            <a:ext cx="6408464" cy="1615584"/>
          </a:xfrm>
          <a:prstGeom prst="rect">
            <a:avLst/>
          </a:prstGeom>
        </p:spPr>
        <p:txBody>
          <a:bodyPr>
            <a:noAutofit/>
          </a:bodyPr>
          <a:lstStyle>
            <a:lvl1pPr marL="302383" indent="-302383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5215" indent="-302383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43197" indent="-251986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9929" indent="-251986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12709" indent="-251986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65489" indent="-251986" algn="l" defTabSz="1007943" rtl="0" eaLnBrk="1" latinLnBrk="0" hangingPunct="1">
              <a:spcBef>
                <a:spcPts val="423"/>
              </a:spcBef>
              <a:buClr>
                <a:schemeClr val="accent1"/>
              </a:buClr>
              <a:buFont typeface="Symbol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18269" indent="-251986" algn="l" defTabSz="1007943" rtl="0" eaLnBrk="1" latinLnBrk="0" hangingPunct="1">
              <a:spcBef>
                <a:spcPts val="423"/>
              </a:spcBef>
              <a:buClr>
                <a:schemeClr val="accent1"/>
              </a:buClr>
              <a:buFont typeface="Symbol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671049" indent="-251986" algn="l" defTabSz="1007943" rtl="0" eaLnBrk="1" latinLnBrk="0" hangingPunct="1">
              <a:spcBef>
                <a:spcPts val="423"/>
              </a:spcBef>
              <a:buClr>
                <a:schemeClr val="accent1"/>
              </a:buClr>
              <a:buFont typeface="Symbol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23829" indent="-251986" algn="l" defTabSz="1007943" rtl="0" eaLnBrk="1" latinLnBrk="0" hangingPunct="1">
              <a:spcBef>
                <a:spcPts val="423"/>
              </a:spcBef>
              <a:buClr>
                <a:schemeClr val="accent1"/>
              </a:buClr>
              <a:buFont typeface="Symbol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Давыдова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Надежда Станиславовна,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д.э.н., профессор кафедры экономики, 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Центра развития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компетенций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УдГУ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1278" y="2339677"/>
            <a:ext cx="9781178" cy="16064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подготовке кадров в сфере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государственно-частного партнерства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Удмуртской Республике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4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2" y="-32225"/>
            <a:ext cx="10099027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32" y="467469"/>
            <a:ext cx="740491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7824" y="2574316"/>
            <a:ext cx="9001000" cy="418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Практикоориентированная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программа «Управление проектами государственно-частного партнерства» - это хороший выбор для амбициозных людей, ставящих высокие цели, которым нужны новые компетенции. Это заочная магистратура, сфокусированная на вопросах ГЧП и позволяющая совмещать учёбу с интенсивной работой.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Стоимость заочного обучения – 78000 рублей в год.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обучения – 2,5 года. Прием документов осуществляется с 19.06. по 15.08.2016г.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г. Ижевск,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Университетская, 1, корпус 2, кабинет 103.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(3412)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525–797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528" y="1851011"/>
            <a:ext cx="9742419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4F96"/>
                </a:solidFill>
              </a:rPr>
              <a:t>Прием документов в магистратуру</a:t>
            </a:r>
            <a:endParaRPr lang="ru-RU" sz="3200" b="1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5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528" y="1851011"/>
            <a:ext cx="7067961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4F96"/>
                </a:solidFill>
              </a:rPr>
              <a:t>Наши компетенции и ресурсы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2529" y="2627709"/>
            <a:ext cx="9742418" cy="495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Сотрудничество с ЗАО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«ТРАНСПРОЕКТ Групп».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Базовая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кафедра «Государственно-частное партнерство»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базе АНО «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инвестиционного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УР».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Подготовка кандидатских диссертаций в области ГЧП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(в 2014 году Романова М.В. успешно защитила кандидатскую диссертацию на тему «Формирование ГЧП в промышленно-развитом регионе», науч. руководитель – д.э.н. Давыдова Н.С.);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Опубликовано более 50 монографий и статей по вопросам управления регионом и государственно-частного партнерства.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Участие в заседаниях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рабочей группы по оценке инвестиционного климата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УР, Совета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инвестиционной деятельности при Правительстве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УР и др.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Подробнее о нас  на сайте – 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d-crk.i.mittec.su/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2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30" y="-10658"/>
            <a:ext cx="10115355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26603" y="3857709"/>
            <a:ext cx="6192688" cy="1016460"/>
          </a:xfrm>
        </p:spPr>
        <p:txBody>
          <a:bodyPr>
            <a:normAutofit fontScale="90000"/>
          </a:bodyPr>
          <a:lstStyle/>
          <a:p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altLang="ja-JP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  <a:r>
              <a:rPr lang="ja-JP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ja-JP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45753" y="5580037"/>
            <a:ext cx="5472608" cy="1555534"/>
          </a:xfrm>
          <a:prstGeom prst="rect">
            <a:avLst/>
          </a:prstGeom>
        </p:spPr>
        <p:txBody>
          <a:bodyPr vert="horz" lIns="100794" tIns="50397" rIns="100794" bIns="50397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ja-JP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Давыдова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Надежда</a:t>
            </a:r>
          </a:p>
          <a:p>
            <a:pPr>
              <a:lnSpc>
                <a:spcPct val="100000"/>
              </a:lnSpc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Станиславовна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8(912)854-84-65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dav_ns@bk.ru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\Documents\Давыдова\Мое\ФОТО\МОЕ\Я\Я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" y="4365939"/>
            <a:ext cx="2573338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2" y="-32225"/>
            <a:ext cx="10099027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302" y="2401290"/>
            <a:ext cx="9565155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августа 2015 года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подписано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соглашение о практико-ориентированной подготовке руководителей и специалистов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сфере государственно-частного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партнерства между Правительством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Удмуртской Республики,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Удмуртским государственным университетом  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ЗАО «ТРАНСПРОЕКТ Групп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ТРАНСПРОЕКТ Групп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10 лет специализируется на инвестиционном консультировании участников проектов ГЧП на территории России и стран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528" y="1851011"/>
            <a:ext cx="9742419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F96"/>
                </a:solidFill>
              </a:rPr>
              <a:t>Как </a:t>
            </a:r>
            <a:r>
              <a:rPr lang="ru-RU" sz="3200" b="1" dirty="0" smtClean="0">
                <a:solidFill>
                  <a:srgbClr val="004F96"/>
                </a:solidFill>
              </a:rPr>
              <a:t>мы создаем среду </a:t>
            </a:r>
            <a:r>
              <a:rPr lang="ru-RU" sz="3200" b="1" dirty="0">
                <a:solidFill>
                  <a:srgbClr val="004F96"/>
                </a:solidFill>
              </a:rPr>
              <a:t>для развития </a:t>
            </a:r>
            <a:r>
              <a:rPr lang="ru-RU" sz="3200" b="1" dirty="0" smtClean="0">
                <a:solidFill>
                  <a:srgbClr val="004F96"/>
                </a:solidFill>
              </a:rPr>
              <a:t>ГЧП?</a:t>
            </a:r>
            <a:endParaRPr lang="ru-RU" sz="3200" b="1" dirty="0">
              <a:solidFill>
                <a:srgbClr val="004F96"/>
              </a:solidFill>
            </a:endParaRPr>
          </a:p>
        </p:txBody>
      </p:sp>
      <p:pic>
        <p:nvPicPr>
          <p:cNvPr id="9" name="Picture 2" descr="C:\Users\1\Desktop\76789b1ba830207d7e886ee96cb467a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76" y="5779353"/>
            <a:ext cx="2664049" cy="17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4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6016" y="1867985"/>
            <a:ext cx="4112408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Базовая кафедра ГЧП</a:t>
            </a:r>
            <a:endParaRPr lang="ru-RU" sz="2800" b="1" dirty="0">
              <a:solidFill>
                <a:srgbClr val="004F9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800" y="2602158"/>
            <a:ext cx="9648825" cy="2897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основании решения Ученого Совета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 29.03.2016 г. создана базовая кафедра «Государственно-частное партнерство» как интегрированная образовательная структура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автономной некоммерческой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«Центр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инвестиционного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Удмуртской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Республики».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94" y="467469"/>
            <a:ext cx="754893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\Desktop\фото 2016\чзга\IMG_34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08" y="4324649"/>
            <a:ext cx="4313366" cy="32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4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784" y="2485720"/>
            <a:ext cx="8928742" cy="387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реализации Соглашения о сотрудничестве между Правительством УР,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ЗАО "ТРАНСПРОЕКТ Групп" (Москва) на базе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РАНХиГС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7-11 декабря состоялось обучение представителей министерств по программе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Управление проектами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государственно-частного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партнерства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УР".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вызвал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мастер-класс Председателя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директоров ЗАО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ТРАНСПРОЕКТ Групп"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Максимова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Виталия Вячеславовича. </a:t>
            </a:r>
          </a:p>
        </p:txBody>
      </p:sp>
      <p:pic>
        <p:nvPicPr>
          <p:cNvPr id="5122" name="Picture 2" descr="C:\Users\1\Desktop\12347962_779737775488980_651504507117725434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02" y="3919442"/>
            <a:ext cx="4823774" cy="36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936" y="1860654"/>
            <a:ext cx="8054897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Обучение в декабре 2015 года госслужащих</a:t>
            </a:r>
            <a:endParaRPr lang="ru-RU" sz="2800" b="1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0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4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94" y="467469"/>
            <a:ext cx="754893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1800" y="2602158"/>
            <a:ext cx="9648825" cy="2897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Минэкономразвития РФ сообщает, что в настоящее время формируются профессиональные и образовательные стандарты в области государственно-частного партнерства.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взаимодействуем с Департаментом инвестиционной политики и развития ГЧП с целью принять участие в разработке этих стандартов.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28" y="1851011"/>
            <a:ext cx="9742419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Профессиональные и образовательные стандарты</a:t>
            </a:r>
            <a:endParaRPr lang="ru-RU" sz="2800" b="1" dirty="0">
              <a:solidFill>
                <a:srgbClr val="004F96"/>
              </a:solidFill>
            </a:endParaRPr>
          </a:p>
        </p:txBody>
      </p:sp>
      <p:pic>
        <p:nvPicPr>
          <p:cNvPr id="2050" name="Picture 2" descr="Картинки по запросу профстандарты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5540825"/>
            <a:ext cx="2856859" cy="19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1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4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76016" y="1867985"/>
            <a:ext cx="6260175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Курсы повышения квалификации</a:t>
            </a:r>
            <a:endParaRPr lang="ru-RU" sz="2800" b="1" dirty="0">
              <a:solidFill>
                <a:srgbClr val="004F96"/>
              </a:solidFill>
            </a:endParaRPr>
          </a:p>
        </p:txBody>
      </p:sp>
      <p:pic>
        <p:nvPicPr>
          <p:cNvPr id="3074" name="Picture 2" descr="https://scontent.xx.fbcdn.net/v/t1.0-9/10565206_831216677007756_7687067019306875250_n.jpg?oh=5980e14f166e35420691467a59cd1dcc&amp;oe=57A55AB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88" y="5436021"/>
            <a:ext cx="7050037" cy="21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9723" y="2555701"/>
            <a:ext cx="9781179" cy="272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сентябре 2016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года в городе Ижевске состоятся курсы повышения квалификации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«Управление проектами государственно-частного партнерства в Удмуртской Республике»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курсов повышения квалификации - внедрение и продвижение механизма ГЧП на территории Удмуртской Республики, совершенствование знаний у представителей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бизнеса.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Аудитория: руководители и специалисты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участвующие или планирующие участие в качестве частного партнера в проектах государственно-частного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партнерства.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8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4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776" y="2658333"/>
            <a:ext cx="9666789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Обучение проводится в очно-заочной форме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очно – 30 часов, заочно – 42 часа).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активных дня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погружение в тему, работа по программе, 3 недели – перерыв (время для разработки участниками курсов проектов, консультации с преподавателями, подготовка презентации ГЧП-проекта).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3 недели – защита ГЧП-проектов.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результат курсов повышения квалификации – проекты ГЧП, самостоятельно подготовленные слушателями для дальнейшей реализации на уровне этапа «Обоснование выбора»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Pre-feasibility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6016" y="1867985"/>
            <a:ext cx="5796074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Обучение с выходом на проект</a:t>
            </a:r>
            <a:endParaRPr lang="ru-RU" sz="2800" b="1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0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5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1892932"/>
            <a:ext cx="5977470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4F96"/>
                </a:solidFill>
              </a:rPr>
              <a:t>Магистерская программа</a:t>
            </a:r>
            <a:endParaRPr lang="ru-RU" sz="3600" b="1" dirty="0">
              <a:solidFill>
                <a:srgbClr val="004F9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8" y="2699717"/>
            <a:ext cx="9924947" cy="418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Уникальная в России программа обучения в магистратуре «Управление проектами ГЧП» -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оптимальное сочетание новых научных знаний и опыта ведущих специалистов в России в области ГЧП.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Отбираем для обучения в магистратуре исключительно практиков с высшим образованием – инвесторов, представителей органов государственной власти и управления.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Эксклюзивный подход к обучению с регулярными экскурсиями с целью изучения опыта формирования и реализации проектов ГЧП, а также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опыта проектного управления – технопарки, промышленные парки, особые экономические зоны.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234" y="2627709"/>
            <a:ext cx="9649072" cy="492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Уже с 1 января 2017 года для государственных гражданских служащих будут введены квалификационные требования. Это означает, что для замещения определенной должности госслужащему необходимо будет соответствовать требованиям относительно образования, опыта работы, профессиональных качеств и т.д. Соответствующие поправки в действующий федеральный закон «О государственной гражданской службе» уже подготовлены Министерством труда и социальной защиты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Если говорить о базовых требованиях, то для замещения должности госслужбы категорий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«руководители», «помощники» и «специалисты» соискатели должны будут иметь образование не ниже уровня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или магистратуры по профильному направлению.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1892932"/>
            <a:ext cx="5796074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4F96"/>
                </a:solidFill>
              </a:rPr>
              <a:t>Требования к госслужбе</a:t>
            </a:r>
            <a:endParaRPr lang="ru-RU" sz="3600" b="1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97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678</Words>
  <Application>Microsoft Office PowerPoint</Application>
  <PresentationFormat>Произвольный</PresentationFormat>
  <Paragraphs>73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Контакты: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UdSU Tempus Projects</dc:title>
  <dc:creator>User</dc:creator>
  <cp:lastModifiedBy>Admin</cp:lastModifiedBy>
  <cp:revision>195</cp:revision>
  <cp:lastPrinted>2016-05-14T17:01:13Z</cp:lastPrinted>
  <dcterms:created xsi:type="dcterms:W3CDTF">2009-04-16T07:32:33Z</dcterms:created>
  <dcterms:modified xsi:type="dcterms:W3CDTF">2016-06-10T07:38:59Z</dcterms:modified>
</cp:coreProperties>
</file>